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9" r:id="rId4"/>
  </p:sldIdLst>
  <p:sldSz cx="6858000" cy="9906000" type="A4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962" y="-10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P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PT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41550" y="685800"/>
            <a:ext cx="23749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P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104CC3-ED22-4374-8D27-C95C323B5B69}" type="slidenum">
              <a:rPr lang="pt-PT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7BD8C7-7F0C-4401-800B-FB825AAAD1D0}" type="slidenum">
              <a:rPr lang="pt-PT"/>
              <a:pPr/>
              <a:t>1</a:t>
            </a:fld>
            <a:endParaRPr lang="pt-PT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47B01-C575-4D5B-80E3-5483F71B1564}" type="slidenum">
              <a:rPr lang="pt-PT"/>
              <a:pPr/>
              <a:t>2</a:t>
            </a:fld>
            <a:endParaRPr lang="pt-P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00551-8D2B-41C4-AB06-B00FDC362D78}" type="slidenum">
              <a:rPr lang="pt-PT"/>
              <a:pPr/>
              <a:t>3</a:t>
            </a:fld>
            <a:endParaRPr lang="pt-PT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9D00F-AE3C-4C03-BC29-CE2948B1E02C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45CC1-D518-45E8-9E8D-4F984EE49AC6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B928E-CDB5-478C-AD1D-8FA4D7CD2BF7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35865-4B33-4819-9A0F-F935426D8DD3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0C52D-80FC-4195-A7C9-42338025F703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ACEE1-4E25-4AA4-B653-898F9E275E6D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82836-0BDB-4D31-99D9-EB6D7D43539E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39037-D468-4E3D-B3D3-42EB267EC71A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4E64E-F8D4-4C04-B204-C93A8F3D12C9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9D401-7236-4FC1-95D9-6C6BA63BCABE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A2FDD-764E-43FD-BF74-E75308CA5C9F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0175"/>
            <a:ext cx="16002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175"/>
            <a:ext cx="21717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0175"/>
            <a:ext cx="16002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7A98046-297F-4687-AB35-CFBCC6C4EA7C}" type="slidenum">
              <a:rPr lang="pt-PT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32656" y="3872880"/>
            <a:ext cx="619283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000" dirty="0">
              <a:latin typeface="Verdana" pitchFamily="34" charset="0"/>
            </a:endParaRPr>
          </a:p>
          <a:p>
            <a:r>
              <a:rPr lang="en-US" sz="1000" dirty="0">
                <a:latin typeface="Verdana" pitchFamily="34" charset="0"/>
              </a:rPr>
              <a:t>					 </a:t>
            </a:r>
            <a:r>
              <a:rPr lang="en-US" sz="1000" dirty="0" smtClean="0">
                <a:latin typeface="Verdana" pitchFamily="34" charset="0"/>
              </a:rPr>
              <a:t> </a:t>
            </a:r>
            <a:r>
              <a:rPr lang="en-GB" sz="1000" b="1" dirty="0">
                <a:solidFill>
                  <a:srgbClr val="000000"/>
                </a:solidFill>
                <a:latin typeface="Verdana" pitchFamily="34" charset="0"/>
              </a:rPr>
              <a:t>Reference</a:t>
            </a:r>
            <a:r>
              <a:rPr lang="en-GB" sz="1000" b="1">
                <a:solidFill>
                  <a:srgbClr val="000000"/>
                </a:solidFill>
                <a:latin typeface="Verdana" pitchFamily="34" charset="0"/>
              </a:rPr>
              <a:t>: </a:t>
            </a:r>
            <a:r>
              <a:rPr lang="en-GB" sz="1000" b="1" smtClean="0">
                <a:solidFill>
                  <a:srgbClr val="000000"/>
                </a:solidFill>
                <a:latin typeface="Verdana" pitchFamily="34" charset="0"/>
              </a:rPr>
              <a:t>OR </a:t>
            </a:r>
            <a:r>
              <a:rPr lang="en-GB" sz="1000" b="1" dirty="0" smtClean="0">
                <a:solidFill>
                  <a:srgbClr val="000000"/>
                </a:solidFill>
                <a:latin typeface="Verdana" pitchFamily="34" charset="0"/>
              </a:rPr>
              <a:t>305</a:t>
            </a:r>
            <a:endParaRPr lang="en-US" sz="1000" dirty="0">
              <a:latin typeface="Verdana" pitchFamily="34" charset="0"/>
            </a:endParaRPr>
          </a:p>
          <a:p>
            <a:pPr algn="ctr"/>
            <a:r>
              <a:rPr lang="en-US" sz="1000" dirty="0" smtClean="0">
                <a:latin typeface="Verdana" pitchFamily="34" charset="0"/>
              </a:rPr>
              <a:t>Entrance hall.</a:t>
            </a:r>
            <a:endParaRPr lang="en-US" sz="1000" dirty="0">
              <a:latin typeface="Verdana" pitchFamily="34" charset="0"/>
            </a:endParaRPr>
          </a:p>
          <a:p>
            <a:pPr algn="ctr"/>
            <a:r>
              <a:rPr lang="en-US" sz="1000" dirty="0" smtClean="0">
                <a:latin typeface="Verdana" pitchFamily="34" charset="0"/>
              </a:rPr>
              <a:t>Lounge and dining area with air conditioning and patio doors</a:t>
            </a:r>
          </a:p>
          <a:p>
            <a:pPr algn="ctr"/>
            <a:r>
              <a:rPr lang="en-US" sz="1000" dirty="0" smtClean="0">
                <a:latin typeface="Verdana" pitchFamily="34" charset="0"/>
              </a:rPr>
              <a:t> onto terrace and garden area with sea views.</a:t>
            </a:r>
          </a:p>
          <a:p>
            <a:pPr algn="ctr"/>
            <a:r>
              <a:rPr lang="en-US" sz="1000" dirty="0" smtClean="0">
                <a:latin typeface="Verdana" pitchFamily="34" charset="0"/>
              </a:rPr>
              <a:t>Double bedroom with fitted wardrobes, air conditioning</a:t>
            </a:r>
          </a:p>
          <a:p>
            <a:pPr algn="ctr"/>
            <a:r>
              <a:rPr lang="en-US" sz="1000" dirty="0" smtClean="0">
                <a:latin typeface="Verdana" pitchFamily="34" charset="0"/>
              </a:rPr>
              <a:t>and patio doors to the terrace and garden area with sea views.</a:t>
            </a:r>
          </a:p>
          <a:p>
            <a:pPr algn="ctr"/>
            <a:r>
              <a:rPr lang="en-US" sz="1000" dirty="0" smtClean="0">
                <a:latin typeface="Verdana" pitchFamily="34" charset="0"/>
              </a:rPr>
              <a:t>Twin </a:t>
            </a:r>
            <a:r>
              <a:rPr lang="en-US" sz="1000" dirty="0">
                <a:latin typeface="Verdana" pitchFamily="34" charset="0"/>
              </a:rPr>
              <a:t>bedroom with fitted </a:t>
            </a:r>
            <a:r>
              <a:rPr lang="en-US" sz="1000" dirty="0" smtClean="0">
                <a:latin typeface="Verdana" pitchFamily="34" charset="0"/>
              </a:rPr>
              <a:t>wardrobes and refurbished en-suite showeroom.</a:t>
            </a:r>
            <a:endParaRPr lang="en-US" sz="1000" dirty="0">
              <a:latin typeface="Verdana" pitchFamily="34" charset="0"/>
            </a:endParaRPr>
          </a:p>
          <a:p>
            <a:pPr algn="ctr"/>
            <a:r>
              <a:rPr lang="en-US" sz="1000" dirty="0" smtClean="0">
                <a:latin typeface="Verdana" pitchFamily="34" charset="0"/>
              </a:rPr>
              <a:t>Refurbished family bathroom.</a:t>
            </a:r>
          </a:p>
          <a:p>
            <a:pPr algn="ctr"/>
            <a:r>
              <a:rPr lang="en-US" sz="1000" dirty="0" smtClean="0">
                <a:latin typeface="Verdana" pitchFamily="34" charset="0"/>
              </a:rPr>
              <a:t>Fully fitted kitchen with door to a drying area and a store room.</a:t>
            </a:r>
          </a:p>
          <a:p>
            <a:pPr algn="ctr"/>
            <a:r>
              <a:rPr lang="en-US" sz="1000" dirty="0" smtClean="0">
                <a:latin typeface="Verdana" pitchFamily="34" charset="0"/>
              </a:rPr>
              <a:t>Fully furnished.</a:t>
            </a:r>
          </a:p>
          <a:p>
            <a:pPr algn="ctr"/>
            <a:r>
              <a:rPr lang="en-US" sz="1000" dirty="0" smtClean="0">
                <a:latin typeface="Verdana" pitchFamily="34" charset="0"/>
              </a:rPr>
              <a:t>Outside stairs to large roof terrace with panoramic views</a:t>
            </a:r>
            <a:endParaRPr lang="en-US" sz="1000" dirty="0"/>
          </a:p>
          <a:p>
            <a:pPr algn="ctr"/>
            <a:endParaRPr lang="en-US" sz="1000" dirty="0" smtClean="0"/>
          </a:p>
          <a:p>
            <a:pPr algn="ctr"/>
            <a:r>
              <a:rPr lang="en-US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Energy Certificate rating: ‘D’</a:t>
            </a:r>
            <a:endParaRPr lang="en-US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GB" sz="1200" i="1" dirty="0" smtClean="0">
                <a:solidFill>
                  <a:srgbClr val="000000"/>
                </a:solidFill>
                <a:latin typeface="Verdana" pitchFamily="34" charset="0"/>
              </a:rPr>
              <a:t>Constructed Area 90 </a:t>
            </a:r>
            <a:r>
              <a:rPr lang="en-GB" sz="1200" i="1" dirty="0" err="1" smtClean="0">
                <a:solidFill>
                  <a:srgbClr val="000000"/>
                </a:solidFill>
                <a:latin typeface="Verdana" pitchFamily="34" charset="0"/>
              </a:rPr>
              <a:t>sqm</a:t>
            </a:r>
            <a:r>
              <a:rPr lang="en-GB" sz="1200" i="1" dirty="0" smtClean="0">
                <a:solidFill>
                  <a:srgbClr val="000000"/>
                </a:solidFill>
                <a:latin typeface="Verdana" pitchFamily="34" charset="0"/>
              </a:rPr>
              <a:t>   Terraced Area 26 </a:t>
            </a:r>
            <a:r>
              <a:rPr lang="en-GB" sz="1200" i="1" dirty="0" err="1" smtClean="0">
                <a:solidFill>
                  <a:srgbClr val="000000"/>
                </a:solidFill>
                <a:latin typeface="Verdana" pitchFamily="34" charset="0"/>
              </a:rPr>
              <a:t>sqm</a:t>
            </a:r>
            <a:r>
              <a:rPr lang="en-GB" sz="1200" i="1" dirty="0" smtClean="0">
                <a:solidFill>
                  <a:srgbClr val="000000"/>
                </a:solidFill>
                <a:latin typeface="Verdana" pitchFamily="34" charset="0"/>
              </a:rPr>
              <a:t>  Roof terrace Area 60 </a:t>
            </a:r>
            <a:r>
              <a:rPr lang="en-GB" sz="1200" i="1" dirty="0" err="1" smtClean="0">
                <a:solidFill>
                  <a:srgbClr val="000000"/>
                </a:solidFill>
                <a:latin typeface="Verdana" pitchFamily="34" charset="0"/>
              </a:rPr>
              <a:t>sqm</a:t>
            </a:r>
            <a:endParaRPr lang="en-GB" sz="1200" i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/>
            <a:r>
              <a:rPr lang="en-GB" sz="1200" i="1" dirty="0" smtClean="0">
                <a:solidFill>
                  <a:srgbClr val="000000"/>
                </a:solidFill>
                <a:latin typeface="Verdana" pitchFamily="34" charset="0"/>
              </a:rPr>
              <a:t>Annual </a:t>
            </a:r>
            <a:r>
              <a:rPr lang="en-GB" sz="1200" i="1" dirty="0">
                <a:solidFill>
                  <a:srgbClr val="000000"/>
                </a:solidFill>
                <a:latin typeface="Verdana" pitchFamily="34" charset="0"/>
              </a:rPr>
              <a:t>Condominium </a:t>
            </a:r>
            <a:r>
              <a:rPr lang="en-GB" sz="1200" i="1" dirty="0" smtClean="0">
                <a:solidFill>
                  <a:srgbClr val="000000"/>
                </a:solidFill>
                <a:latin typeface="Verdana" pitchFamily="34" charset="0"/>
              </a:rPr>
              <a:t>2019: 3.563 </a:t>
            </a:r>
            <a:r>
              <a:rPr lang="en-GB" sz="1200" i="1" dirty="0">
                <a:solidFill>
                  <a:srgbClr val="000000"/>
                </a:solidFill>
                <a:latin typeface="Verdana" pitchFamily="34" charset="0"/>
              </a:rPr>
              <a:t>€</a:t>
            </a:r>
            <a:r>
              <a:rPr lang="en-GB" sz="1200" i="1" dirty="0" err="1">
                <a:solidFill>
                  <a:srgbClr val="000000"/>
                </a:solidFill>
                <a:latin typeface="Verdana" pitchFamily="34" charset="0"/>
              </a:rPr>
              <a:t>uros</a:t>
            </a:r>
            <a:r>
              <a:rPr lang="en-GB" sz="1200" b="1" i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en-GB" sz="1200" b="1" i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0" hangingPunct="0"/>
            <a:r>
              <a:rPr lang="en-GB" b="1" dirty="0" smtClean="0">
                <a:solidFill>
                  <a:srgbClr val="000000"/>
                </a:solidFill>
                <a:latin typeface="Verdana" pitchFamily="34" charset="0"/>
              </a:rPr>
              <a:t>PRE</a:t>
            </a:r>
            <a:r>
              <a:rPr lang="en-US" b="1" dirty="0">
                <a:solidFill>
                  <a:srgbClr val="000000"/>
                </a:solidFill>
                <a:latin typeface="Verdana" pitchFamily="34" charset="0"/>
              </a:rPr>
              <a:t>ÇO / PRICE</a:t>
            </a:r>
            <a:r>
              <a:rPr lang="en-GB" b="1" dirty="0">
                <a:solidFill>
                  <a:srgbClr val="000000"/>
                </a:solidFill>
                <a:latin typeface="Verdana" pitchFamily="34" charset="0"/>
              </a:rPr>
              <a:t>: </a:t>
            </a:r>
            <a:r>
              <a:rPr lang="en-GB" b="1" dirty="0" smtClean="0">
                <a:solidFill>
                  <a:srgbClr val="000000"/>
                </a:solidFill>
                <a:latin typeface="Verdana" pitchFamily="34" charset="0"/>
              </a:rPr>
              <a:t>£320.000</a:t>
            </a:r>
            <a:endParaRPr lang="pt-PT" b="1" dirty="0">
              <a:solidFill>
                <a:srgbClr val="000000"/>
              </a:solidFill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88913" y="9294813"/>
            <a:ext cx="65151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AMI Licença n.</a:t>
            </a:r>
            <a:r>
              <a:rPr lang="pt-PT" sz="800" baseline="30000">
                <a:solidFill>
                  <a:srgbClr val="808080"/>
                </a:solidFill>
                <a:latin typeface="Verdana" pitchFamily="34" charset="0"/>
              </a:rPr>
              <a:t>o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7319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APEMIP n.</a:t>
            </a:r>
            <a:r>
              <a:rPr lang="pt-PT" sz="800" baseline="30000">
                <a:solidFill>
                  <a:srgbClr val="808080"/>
                </a:solidFill>
                <a:latin typeface="Verdana" pitchFamily="34" charset="0"/>
              </a:rPr>
              <a:t>o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3731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Contribuinte n.</a:t>
            </a:r>
            <a:r>
              <a:rPr lang="pt-PT" sz="800" baseline="30000">
                <a:solidFill>
                  <a:srgbClr val="808080"/>
                </a:solidFill>
                <a:latin typeface="Verdana" pitchFamily="34" charset="0"/>
              </a:rPr>
              <a:t>o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507 757 912</a:t>
            </a:r>
          </a:p>
          <a:p>
            <a:pPr algn="ctr"/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Sala de Vendas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Rocha Brava Apartamentos Turísticos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Apartado 1047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8401 – 908 Carvoeiro LGA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ALGARVE</a:t>
            </a:r>
          </a:p>
          <a:p>
            <a:pPr algn="ctr"/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Tel: (00351) 282 359 533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E-mail: camil6@world.net.pt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www.rochabravaproperty.com</a:t>
            </a:r>
            <a:r>
              <a:rPr lang="pt-PT">
                <a:solidFill>
                  <a:srgbClr val="808080"/>
                </a:solidFill>
                <a:latin typeface="Verdana" pitchFamily="34" charset="0"/>
              </a:rPr>
              <a:t>  </a:t>
            </a: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115888" y="128588"/>
            <a:ext cx="6626225" cy="838676"/>
          </a:xfrm>
          <a:prstGeom prst="ribbon">
            <a:avLst>
              <a:gd name="adj1" fmla="val 12500"/>
              <a:gd name="adj2" fmla="val 47413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PT" sz="1400" dirty="0" smtClean="0">
                <a:latin typeface="Verdana" pitchFamily="34" charset="0"/>
              </a:rPr>
              <a:t>Luxury two bedroom </a:t>
            </a:r>
          </a:p>
          <a:p>
            <a:pPr algn="ctr"/>
            <a:r>
              <a:rPr lang="pt-PT" sz="1400" dirty="0" smtClean="0">
                <a:latin typeface="Verdana" pitchFamily="34" charset="0"/>
              </a:rPr>
              <a:t>single storey villa </a:t>
            </a:r>
            <a:endParaRPr lang="pt-PT" sz="1400" dirty="0">
              <a:latin typeface="Verdana" pitchFamily="34" charset="0"/>
            </a:endParaRPr>
          </a:p>
          <a:p>
            <a:pPr algn="ctr"/>
            <a:r>
              <a:rPr lang="pt-PT" sz="1400" dirty="0" smtClean="0">
                <a:latin typeface="Verdana" pitchFamily="34" charset="0"/>
              </a:rPr>
              <a:t>with good </a:t>
            </a:r>
            <a:r>
              <a:rPr lang="pt-PT" sz="1400" dirty="0">
                <a:latin typeface="Verdana" pitchFamily="34" charset="0"/>
              </a:rPr>
              <a:t>sea views</a:t>
            </a:r>
          </a:p>
        </p:txBody>
      </p:sp>
      <p:pic>
        <p:nvPicPr>
          <p:cNvPr id="2051" name="Picture 3" descr="C:\Users\Steve\Pictures\Carvoeiro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2936" y="8985448"/>
            <a:ext cx="1351261" cy="336035"/>
          </a:xfrm>
          <a:prstGeom prst="rect">
            <a:avLst/>
          </a:prstGeom>
          <a:noFill/>
        </p:spPr>
      </p:pic>
      <p:pic>
        <p:nvPicPr>
          <p:cNvPr id="1027" name="Picture 3" descr="C:\Users\Steve\Documents\2. Rocha Brava\d Properties - In Transition\494 pd A &amp; C\Photos\Resized\IMG_38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656" y="6825208"/>
            <a:ext cx="2952328" cy="2106234"/>
          </a:xfrm>
          <a:prstGeom prst="rect">
            <a:avLst/>
          </a:prstGeom>
          <a:noFill/>
        </p:spPr>
      </p:pic>
      <p:pic>
        <p:nvPicPr>
          <p:cNvPr id="1028" name="Picture 4" descr="C:\Users\Steve\Documents\2. Rocha Brava\d Properties - In Transition\494 pd A &amp; C\Photos\Resized\IMG_38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5024" y="6825208"/>
            <a:ext cx="2880320" cy="2088232"/>
          </a:xfrm>
          <a:prstGeom prst="rect">
            <a:avLst/>
          </a:prstGeom>
          <a:noFill/>
        </p:spPr>
      </p:pic>
      <p:pic>
        <p:nvPicPr>
          <p:cNvPr id="2" name="Picture 2" descr="C:\Users\Steve\Documents\2. Rocha Brava\d Properties - In Transition\494 pd A &amp; C\Photos\Resized 2\IMG_39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704" y="1064568"/>
            <a:ext cx="5355121" cy="299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88913" y="9294813"/>
            <a:ext cx="65151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AMI Licença n.</a:t>
            </a:r>
            <a:r>
              <a:rPr lang="pt-PT" sz="800" baseline="30000">
                <a:solidFill>
                  <a:srgbClr val="808080"/>
                </a:solidFill>
                <a:latin typeface="Verdana" pitchFamily="34" charset="0"/>
              </a:rPr>
              <a:t>o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7319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APEMIP n.</a:t>
            </a:r>
            <a:r>
              <a:rPr lang="pt-PT" sz="800" baseline="30000">
                <a:solidFill>
                  <a:srgbClr val="808080"/>
                </a:solidFill>
                <a:latin typeface="Verdana" pitchFamily="34" charset="0"/>
              </a:rPr>
              <a:t>o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3731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Contribuinte n.</a:t>
            </a:r>
            <a:r>
              <a:rPr lang="pt-PT" sz="800" baseline="30000">
                <a:solidFill>
                  <a:srgbClr val="808080"/>
                </a:solidFill>
                <a:latin typeface="Verdana" pitchFamily="34" charset="0"/>
              </a:rPr>
              <a:t>o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507 757 912</a:t>
            </a:r>
          </a:p>
          <a:p>
            <a:pPr algn="ctr"/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Sala de Vendas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Rocha Brava Apartamentos Turísticos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Apartado 1047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8401 – 908 Carvoeiro LGA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ALGARVE</a:t>
            </a:r>
          </a:p>
          <a:p>
            <a:pPr algn="ctr"/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Tel: (00351) 282 359 533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E-mail: camil6@world.net.pt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 www.rochabravaproperty.com</a:t>
            </a:r>
            <a:r>
              <a:rPr lang="pt-PT">
                <a:solidFill>
                  <a:srgbClr val="808080"/>
                </a:solidFill>
                <a:latin typeface="Verdana" pitchFamily="34" charset="0"/>
              </a:rPr>
              <a:t>  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300663" y="0"/>
            <a:ext cx="16557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000" b="1" dirty="0">
                <a:solidFill>
                  <a:srgbClr val="000000"/>
                </a:solidFill>
                <a:latin typeface="Verdana" pitchFamily="34" charset="0"/>
              </a:rPr>
              <a:t>Reference: </a:t>
            </a:r>
            <a:r>
              <a:rPr lang="en-GB" sz="1000" b="1" dirty="0" smtClean="0">
                <a:solidFill>
                  <a:srgbClr val="000000"/>
                </a:solidFill>
                <a:latin typeface="Verdana" pitchFamily="34" charset="0"/>
              </a:rPr>
              <a:t>QS 305</a:t>
            </a:r>
            <a:endParaRPr lang="en-US" sz="1000" dirty="0">
              <a:latin typeface="Verdana" pitchFamily="34" charset="0"/>
            </a:endParaRPr>
          </a:p>
        </p:txBody>
      </p:sp>
      <p:pic>
        <p:nvPicPr>
          <p:cNvPr id="3078" name="Picture 6" descr="C:\Users\Steve\Pictures\Carvoeiro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2936" y="8985448"/>
            <a:ext cx="1334479" cy="331862"/>
          </a:xfrm>
          <a:prstGeom prst="rect">
            <a:avLst/>
          </a:prstGeom>
          <a:noFill/>
        </p:spPr>
      </p:pic>
      <p:pic>
        <p:nvPicPr>
          <p:cNvPr id="2050" name="Picture 2" descr="C:\Users\Steve\Documents\2. Rocha Brava\d Properties - In Transition\494 pd A &amp; C\Photos\Resized\IMG_38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664" y="272479"/>
            <a:ext cx="2952328" cy="1992821"/>
          </a:xfrm>
          <a:prstGeom prst="rect">
            <a:avLst/>
          </a:prstGeom>
          <a:noFill/>
        </p:spPr>
      </p:pic>
      <p:pic>
        <p:nvPicPr>
          <p:cNvPr id="2051" name="Picture 3" descr="C:\Users\Steve\Documents\2. Rocha Brava\d Properties - In Transition\494 pd A &amp; C\Photos\Resized\IMG_38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9040" y="272480"/>
            <a:ext cx="2808312" cy="2016224"/>
          </a:xfrm>
          <a:prstGeom prst="rect">
            <a:avLst/>
          </a:prstGeom>
          <a:noFill/>
        </p:spPr>
      </p:pic>
      <p:pic>
        <p:nvPicPr>
          <p:cNvPr id="2052" name="Picture 4" descr="C:\Users\Steve\Documents\2. Rocha Brava\d Properties - In Transition\494 pd A &amp; C\Photos\Resized\IMG_38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4664" y="2360712"/>
            <a:ext cx="2952328" cy="2160240"/>
          </a:xfrm>
          <a:prstGeom prst="rect">
            <a:avLst/>
          </a:prstGeom>
          <a:noFill/>
        </p:spPr>
      </p:pic>
      <p:pic>
        <p:nvPicPr>
          <p:cNvPr id="2053" name="Picture 5" descr="C:\Users\Steve\Documents\2. Rocha Brava\d Properties - In Transition\494 pd A &amp; C\Photos\Resized\IMG_38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9040" y="2360712"/>
            <a:ext cx="2808312" cy="2160240"/>
          </a:xfrm>
          <a:prstGeom prst="rect">
            <a:avLst/>
          </a:prstGeom>
          <a:noFill/>
        </p:spPr>
      </p:pic>
      <p:pic>
        <p:nvPicPr>
          <p:cNvPr id="2054" name="Picture 6" descr="C:\Users\Steve\Documents\2. Rocha Brava\d Properties - In Transition\494 pd A &amp; C\Photos\Resized\IMG_384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4664" y="4592960"/>
            <a:ext cx="2952328" cy="2088232"/>
          </a:xfrm>
          <a:prstGeom prst="rect">
            <a:avLst/>
          </a:prstGeom>
          <a:noFill/>
        </p:spPr>
      </p:pic>
      <p:pic>
        <p:nvPicPr>
          <p:cNvPr id="2055" name="Picture 7" descr="C:\Users\Steve\Documents\2. Rocha Brava\d Properties - In Transition\494 pd A &amp; C\Photos\Resized\IMG_384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9040" y="4592960"/>
            <a:ext cx="2808312" cy="2088232"/>
          </a:xfrm>
          <a:prstGeom prst="rect">
            <a:avLst/>
          </a:prstGeom>
          <a:noFill/>
        </p:spPr>
      </p:pic>
      <p:pic>
        <p:nvPicPr>
          <p:cNvPr id="2056" name="Picture 8" descr="C:\Users\Steve\Documents\2. Rocha Brava\d Properties - In Transition\494 pd A &amp; C\Photos\Resized\IMG_384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4664" y="6753200"/>
            <a:ext cx="2952328" cy="2160240"/>
          </a:xfrm>
          <a:prstGeom prst="rect">
            <a:avLst/>
          </a:prstGeom>
          <a:noFill/>
        </p:spPr>
      </p:pic>
      <p:pic>
        <p:nvPicPr>
          <p:cNvPr id="2058" name="Picture 10" descr="C:\Users\Steve\Documents\2. Rocha Brava\d Properties - In Transition\494 pd A &amp; C\Photos\Resized\IMG_384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89040" y="6753200"/>
            <a:ext cx="2808312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88913" y="9294813"/>
            <a:ext cx="65151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AMI Licença n.</a:t>
            </a:r>
            <a:r>
              <a:rPr lang="pt-PT" sz="800" baseline="30000" dirty="0">
                <a:solidFill>
                  <a:srgbClr val="808080"/>
                </a:solidFill>
                <a:latin typeface="Verdana" pitchFamily="34" charset="0"/>
              </a:rPr>
              <a:t>o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7319 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APEMIP n.</a:t>
            </a:r>
            <a:r>
              <a:rPr lang="pt-PT" sz="800" baseline="30000" dirty="0">
                <a:solidFill>
                  <a:srgbClr val="808080"/>
                </a:solidFill>
                <a:latin typeface="Verdana" pitchFamily="34" charset="0"/>
              </a:rPr>
              <a:t>o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3731 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Contribuinte n.</a:t>
            </a:r>
            <a:r>
              <a:rPr lang="pt-PT" sz="800" baseline="30000" dirty="0">
                <a:solidFill>
                  <a:srgbClr val="808080"/>
                </a:solidFill>
                <a:latin typeface="Verdana" pitchFamily="34" charset="0"/>
              </a:rPr>
              <a:t>o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507 757 912</a:t>
            </a:r>
          </a:p>
          <a:p>
            <a:pPr algn="ctr"/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Sala de Vendas 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Rocha Brava Apartamentos Turísticos 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Apartado 1047 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8401 – 908 Carvoeiro LGA 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ALGARVE</a:t>
            </a:r>
          </a:p>
          <a:p>
            <a:pPr algn="ctr"/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Tel: (00351) 282 359 533 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E-mail: </a:t>
            </a:r>
            <a:r>
              <a:rPr lang="pt-PT" sz="800" dirty="0" smtClean="0">
                <a:solidFill>
                  <a:srgbClr val="808080"/>
                </a:solidFill>
                <a:latin typeface="Verdana" pitchFamily="34" charset="0"/>
              </a:rPr>
              <a:t>camil6@world.net.pt </a:t>
            </a:r>
            <a:r>
              <a:rPr lang="pt-PT" sz="800" dirty="0" smtClean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 dirty="0" smtClean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www.rochabravaproperty.com</a:t>
            </a:r>
            <a:r>
              <a:rPr lang="pt-PT" dirty="0">
                <a:solidFill>
                  <a:srgbClr val="808080"/>
                </a:solidFill>
                <a:latin typeface="Verdana" pitchFamily="34" charset="0"/>
              </a:rPr>
              <a:t>  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300663" y="0"/>
            <a:ext cx="16557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000" b="1" dirty="0">
                <a:solidFill>
                  <a:srgbClr val="000000"/>
                </a:solidFill>
                <a:latin typeface="Verdana" pitchFamily="34" charset="0"/>
              </a:rPr>
              <a:t>Reference: </a:t>
            </a:r>
            <a:r>
              <a:rPr lang="en-GB" sz="1000" b="1" dirty="0" smtClean="0">
                <a:solidFill>
                  <a:srgbClr val="000000"/>
                </a:solidFill>
                <a:latin typeface="Verdana" pitchFamily="34" charset="0"/>
              </a:rPr>
              <a:t>QS 305</a:t>
            </a:r>
            <a:endParaRPr lang="en-US" sz="1000" dirty="0">
              <a:latin typeface="Verdana" pitchFamily="34" charset="0"/>
            </a:endParaRPr>
          </a:p>
        </p:txBody>
      </p:sp>
      <p:pic>
        <p:nvPicPr>
          <p:cNvPr id="1026" name="Picture 2" descr="C:\Users\Steve\Pictures\Carvoeiro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224" y="9129464"/>
            <a:ext cx="1224136" cy="304422"/>
          </a:xfrm>
          <a:prstGeom prst="rect">
            <a:avLst/>
          </a:prstGeom>
          <a:noFill/>
        </p:spPr>
      </p:pic>
      <p:pic>
        <p:nvPicPr>
          <p:cNvPr id="2050" name="Picture 2" descr="C:\Users\Steve\Documents\2. Rocha Brava\d Properties - In Transition\494 pd A &amp; C\Photos\Resized 2\IMG_39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640" y="200472"/>
            <a:ext cx="3168352" cy="2088232"/>
          </a:xfrm>
          <a:prstGeom prst="rect">
            <a:avLst/>
          </a:prstGeom>
          <a:noFill/>
        </p:spPr>
      </p:pic>
      <p:pic>
        <p:nvPicPr>
          <p:cNvPr id="2051" name="Picture 3" descr="C:\Users\Steve\Documents\2. Rocha Brava\d Properties - In Transition\494 pd A &amp; C\Photos\Resized 2\IMG_39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5025" y="200472"/>
            <a:ext cx="3024336" cy="2088232"/>
          </a:xfrm>
          <a:prstGeom prst="rect">
            <a:avLst/>
          </a:prstGeom>
          <a:noFill/>
        </p:spPr>
      </p:pic>
      <p:pic>
        <p:nvPicPr>
          <p:cNvPr id="2052" name="Picture 4" descr="C:\Users\Steve\Documents\2. Rocha Brava\d Properties - In Transition\494 pd A &amp; C\Photos\Resized 2\IMG_39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640" y="2360712"/>
            <a:ext cx="3168352" cy="2088232"/>
          </a:xfrm>
          <a:prstGeom prst="rect">
            <a:avLst/>
          </a:prstGeom>
          <a:noFill/>
        </p:spPr>
      </p:pic>
      <p:pic>
        <p:nvPicPr>
          <p:cNvPr id="2053" name="Picture 5" descr="C:\Users\Steve\Documents\2. Rocha Brava\d Properties - In Transition\494 pd A &amp; C\Photos\Resized 2\IMG_396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5024" y="2360712"/>
            <a:ext cx="3024336" cy="2088232"/>
          </a:xfrm>
          <a:prstGeom prst="rect">
            <a:avLst/>
          </a:prstGeom>
          <a:noFill/>
        </p:spPr>
      </p:pic>
      <p:pic>
        <p:nvPicPr>
          <p:cNvPr id="2054" name="Picture 6" descr="C:\Users\Steve\Documents\2. Rocha Brava\d Properties - In Transition\494 pd A &amp; C\Photos\Resized 2\IMG_396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8640" y="4520952"/>
            <a:ext cx="3140968" cy="2160240"/>
          </a:xfrm>
          <a:prstGeom prst="rect">
            <a:avLst/>
          </a:prstGeom>
          <a:noFill/>
        </p:spPr>
      </p:pic>
      <p:pic>
        <p:nvPicPr>
          <p:cNvPr id="2055" name="Picture 7" descr="C:\Users\Steve\Documents\2. Rocha Brava\d Properties - In Transition\494 pd A &amp; C\Photos\Resized 2\IMG_396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5024" y="4520952"/>
            <a:ext cx="3024336" cy="2160240"/>
          </a:xfrm>
          <a:prstGeom prst="rect">
            <a:avLst/>
          </a:prstGeom>
          <a:noFill/>
        </p:spPr>
      </p:pic>
      <p:pic>
        <p:nvPicPr>
          <p:cNvPr id="2" name="Picture 2" descr="C:\Users\Steve\Documents\2. Rocha Brava\d Properties - In Transition\494 pd A &amp; C\Photos\Resized 2\IMG_402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8640" y="6753200"/>
            <a:ext cx="6480720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162</Words>
  <Application>Microsoft Office PowerPoint</Application>
  <PresentationFormat>A4 Paper (210x297 mm)</PresentationFormat>
  <Paragraphs>34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Default Design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Jenny Dackombe</dc:creator>
  <cp:lastModifiedBy>Steve</cp:lastModifiedBy>
  <cp:revision>99</cp:revision>
  <dcterms:created xsi:type="dcterms:W3CDTF">2008-02-20T10:24:34Z</dcterms:created>
  <dcterms:modified xsi:type="dcterms:W3CDTF">2020-10-21T15:34:56Z</dcterms:modified>
</cp:coreProperties>
</file>